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1" d="100"/>
          <a:sy n="111" d="100"/>
        </p:scale>
        <p:origin x="-1254" y="7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 smtClean="0">
                <a:latin typeface="Arial"/>
              </a:rPr>
              <a:t>Kliknutím lze upravit styl.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 smtClean="0">
                <a:latin typeface="Arial"/>
              </a:rPr>
              <a:t>Kliknutím lze upravit styl.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 smtClean="0">
                <a:latin typeface="Arial"/>
              </a:rPr>
              <a:t>Kliknutím lze upravit styl.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 smtClean="0">
                <a:latin typeface="Arial"/>
              </a:rPr>
              <a:t>Kliknutím lze upravit styl.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3200" b="0" strike="noStrike" spc="-1" smtClean="0">
                <a:latin typeface="Arial"/>
              </a:rPr>
              <a:t>Kliknutím lze upravit styl předlohy.</a:t>
            </a: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 smtClean="0">
                <a:latin typeface="Arial"/>
              </a:rPr>
              <a:t>Kliknutím lze upravit styl.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 smtClean="0">
                <a:latin typeface="Arial"/>
              </a:rPr>
              <a:t>Kliknutím lze upravit styl.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 smtClean="0">
                <a:latin typeface="Arial"/>
              </a:rPr>
              <a:t>Kliknutím lze upravit styl.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3200" b="0" strike="noStrike" spc="-1" smtClean="0">
                <a:latin typeface="Arial"/>
              </a:rPr>
              <a:t>Kliknutím lze upravit styl předlohy.</a:t>
            </a: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 smtClean="0">
                <a:latin typeface="Arial"/>
              </a:rPr>
              <a:t>Kliknutím lze upravit styl.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 smtClean="0">
                <a:latin typeface="Arial"/>
              </a:rPr>
              <a:t>Kliknutím lze upravit styl.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 smtClean="0">
                <a:latin typeface="Arial"/>
              </a:rPr>
              <a:t>Kliknutím lze upravit styl.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cs-CZ" sz="3200" b="0" strike="noStrike" spc="-1" smtClean="0">
                <a:latin typeface="Arial"/>
              </a:rPr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cs-CZ" sz="1400" b="0" strike="noStrike" spc="-1">
                <a:latin typeface="Times New Roman"/>
              </a:rPr>
              <a:t>&lt;datum/čas&gt;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B66E93E5-B594-4EE1-B328-7771CC9D6750}" type="slidenum">
              <a:rPr lang="cs-CZ" sz="1400" b="0" strike="noStrike" spc="-1">
                <a:latin typeface="Times New Roman"/>
              </a:rPr>
              <a:t>‹#›</a:t>
            </a:fld>
            <a:endParaRPr lang="cs-CZ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000" b="1" strike="noStrike" spc="-1">
                <a:latin typeface="Arial"/>
              </a:rPr>
              <a:t> OHLÁŠENÍ UDÁLOSTI NA IZS</a:t>
            </a:r>
            <a:endParaRPr lang="cs-CZ" sz="4000" b="0" strike="noStrike" spc="-1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769040"/>
            <a:ext cx="9071640" cy="498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3200" b="0" strike="noStrike" spc="-1">
                <a:latin typeface="Arial"/>
              </a:rPr>
              <a:t>Dnes si zopakujeme tísňová čísla, složky integrovaného záchranného systému a to jak správně zavolat, když se něco stane.</a:t>
            </a:r>
          </a:p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1" strike="noStrike" spc="-1">
                <a:latin typeface="Arial"/>
              </a:rPr>
              <a:t>IZS </a:t>
            </a:r>
            <a:r>
              <a:t/>
            </a:r>
            <a:br/>
            <a:r>
              <a:rPr lang="cs-CZ" sz="2800" b="1" strike="noStrike" spc="-1">
                <a:latin typeface="Arial"/>
              </a:rPr>
              <a:t>= integrovaný záchranný systém</a:t>
            </a:r>
            <a:endParaRPr lang="cs-CZ" sz="2800" b="0" strike="noStrike" spc="-1"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504000" y="1490760"/>
            <a:ext cx="9071640" cy="498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patří do něj Zdravotní záchranná služba, Hasičský záchranný sbor a Policie ČR</a:t>
            </a: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dále do něj patří Sbory dobrovolných hasičů, Armáda ČR a psovodi</a:t>
            </a: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tísňové linky</a:t>
            </a: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cs-CZ" sz="2400" b="0" strike="noStrike" spc="-1">
              <a:latin typeface="Arial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cs-CZ" sz="2400" b="0" strike="noStrike" spc="-1">
              <a:latin typeface="Arial"/>
            </a:endParaRPr>
          </a:p>
        </p:txBody>
      </p:sp>
      <p:pic>
        <p:nvPicPr>
          <p:cNvPr id="45" name="Obrázek 44"/>
          <p:cNvPicPr/>
          <p:nvPr/>
        </p:nvPicPr>
        <p:blipFill>
          <a:blip r:embed="rId2"/>
          <a:stretch/>
        </p:blipFill>
        <p:spPr>
          <a:xfrm>
            <a:off x="1584000" y="3600000"/>
            <a:ext cx="7660800" cy="1857240"/>
          </a:xfrm>
          <a:prstGeom prst="rect">
            <a:avLst/>
          </a:prstGeom>
          <a:ln w="0">
            <a:noFill/>
          </a:ln>
        </p:spPr>
      </p:pic>
      <p:sp>
        <p:nvSpPr>
          <p:cNvPr id="46" name="TextShape 3"/>
          <p:cNvSpPr txBox="1"/>
          <p:nvPr/>
        </p:nvSpPr>
        <p:spPr>
          <a:xfrm>
            <a:off x="1584000" y="5472000"/>
            <a:ext cx="1944000" cy="346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cs-CZ" sz="1800" b="0" strike="noStrike" spc="-1">
                <a:latin typeface="Arial"/>
              </a:rPr>
              <a:t>- pokud hoří</a:t>
            </a:r>
          </a:p>
        </p:txBody>
      </p:sp>
      <p:sp>
        <p:nvSpPr>
          <p:cNvPr id="47" name="TextShape 4"/>
          <p:cNvSpPr txBox="1"/>
          <p:nvPr/>
        </p:nvSpPr>
        <p:spPr>
          <a:xfrm>
            <a:off x="3348000" y="5472000"/>
            <a:ext cx="2664000" cy="603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cs-CZ" sz="1800" b="0" strike="noStrike" spc="-1">
                <a:latin typeface="Arial"/>
              </a:rPr>
              <a:t>- je-li někdo zraněný</a:t>
            </a:r>
          </a:p>
        </p:txBody>
      </p:sp>
      <p:sp>
        <p:nvSpPr>
          <p:cNvPr id="48" name="TextShape 5"/>
          <p:cNvSpPr txBox="1"/>
          <p:nvPr/>
        </p:nvSpPr>
        <p:spPr>
          <a:xfrm>
            <a:off x="5580000" y="5436000"/>
            <a:ext cx="2016000" cy="603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cs-CZ" sz="1800" b="0" strike="noStrike" spc="-1">
                <a:latin typeface="Arial"/>
              </a:rPr>
              <a:t>- je-li někdo v ohrožení </a:t>
            </a:r>
          </a:p>
        </p:txBody>
      </p:sp>
      <p:sp>
        <p:nvSpPr>
          <p:cNvPr id="49" name="TextShape 6"/>
          <p:cNvSpPr txBox="1"/>
          <p:nvPr/>
        </p:nvSpPr>
        <p:spPr>
          <a:xfrm>
            <a:off x="7488000" y="5472000"/>
            <a:ext cx="2160000" cy="603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cs-CZ" sz="1800" b="0" strike="noStrike" spc="-1">
                <a:latin typeface="Arial"/>
              </a:rPr>
              <a:t>- je-li potřeba všechny </a:t>
            </a:r>
          </a:p>
        </p:txBody>
      </p:sp>
      <p:sp>
        <p:nvSpPr>
          <p:cNvPr id="50" name="TextShape 7"/>
          <p:cNvSpPr txBox="1"/>
          <p:nvPr/>
        </p:nvSpPr>
        <p:spPr>
          <a:xfrm>
            <a:off x="504000" y="6156360"/>
            <a:ext cx="9432000" cy="1371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cs-CZ" sz="1800" b="0" strike="noStrike" spc="-1">
                <a:latin typeface="Arial"/>
              </a:rPr>
              <a:t>Pamatuj číslo 112 volám nejlépe jen tehdy, pokud je potřeba více záchranných složek, pokud např. spadl strom přes cestu, ale nikdo není zraněný. V tom případě je lepší zavolat rovnou hasiče na 150, volání nemusí být přesměrováno ze 112 a je to rychlejší. Na druhou stranu 112 je tísňová linka, na kterou se dovoláte ve všech zemích Evropské unie i ve Švýcarsku.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3600" b="1" strike="noStrike" spc="-1">
                <a:latin typeface="Arial"/>
              </a:rPr>
              <a:t>Volání na tísňovou linku</a:t>
            </a:r>
            <a:endParaRPr lang="cs-CZ" sz="3600" b="0" strike="noStrike" spc="-1">
              <a:latin typeface="Arial"/>
            </a:endParaRPr>
          </a:p>
        </p:txBody>
      </p:sp>
      <p:sp>
        <p:nvSpPr>
          <p:cNvPr id="52" name="TextShape 2"/>
          <p:cNvSpPr txBox="1"/>
          <p:nvPr/>
        </p:nvSpPr>
        <p:spPr>
          <a:xfrm>
            <a:off x="504000" y="1769040"/>
            <a:ext cx="9071640" cy="562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po vytočení příslušného čísla se ozve operátor tísňové linky, zeptá se kdo volá a co a kde se stalo.</a:t>
            </a: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vaším úkolem je jasně, stručně a co nejpřesněji v pár větách popsat situaci a odpovědět na dotazy operátora</a:t>
            </a: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nikdy nezavěšuj jako první</a:t>
            </a: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co je nutné říct</a:t>
            </a:r>
          </a:p>
          <a:p>
            <a:pPr marL="864000" lvl="1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400" b="0" strike="noStrike" spc="-1">
                <a:latin typeface="Arial"/>
              </a:rPr>
              <a:t>- kdo volá - tvé jméno a příjmení (Dobrý den, tady Petra Nováková.)</a:t>
            </a:r>
          </a:p>
          <a:p>
            <a:pPr marL="864000" lvl="1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400" b="0" strike="noStrike" spc="-1">
                <a:latin typeface="Arial"/>
              </a:rPr>
              <a:t>- co se stalo (Hoří tady dřevěný přístřešek, někdo si dělal oheň a chytlo to...)</a:t>
            </a:r>
          </a:p>
          <a:p>
            <a:pPr marL="864000" lvl="1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400" b="0" strike="noStrike" spc="-1">
                <a:latin typeface="Arial"/>
              </a:rPr>
              <a:t>- kde se to stalo (Je to na Bělově, při vjezdu do obce od Otrokovic po pravé straně.)</a:t>
            </a:r>
          </a:p>
          <a:p>
            <a:pPr marL="864000" lvl="1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lang="cs-CZ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504360" y="10584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3600" b="1" strike="noStrike" spc="-1">
                <a:latin typeface="Arial"/>
              </a:rPr>
              <a:t>Tvůj</a:t>
            </a:r>
            <a:r>
              <a:rPr lang="cs-CZ" sz="4400" b="1" strike="noStrike" spc="-1">
                <a:latin typeface="Arial"/>
              </a:rPr>
              <a:t> </a:t>
            </a:r>
            <a:r>
              <a:rPr lang="cs-CZ" sz="3600" b="1" strike="noStrike" spc="-1">
                <a:latin typeface="Arial"/>
              </a:rPr>
              <a:t>úkol</a:t>
            </a:r>
            <a:endParaRPr lang="cs-CZ" sz="3600" b="0" strike="noStrike" spc="-1">
              <a:latin typeface="Arial"/>
            </a:endParaRPr>
          </a:p>
        </p:txBody>
      </p:sp>
      <p:sp>
        <p:nvSpPr>
          <p:cNvPr id="54" name="TextShape 2"/>
          <p:cNvSpPr txBox="1"/>
          <p:nvPr/>
        </p:nvSpPr>
        <p:spPr>
          <a:xfrm>
            <a:off x="365258" y="611485"/>
            <a:ext cx="9643606" cy="6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marL="108000">
              <a:spcAft>
                <a:spcPts val="1417"/>
              </a:spcAft>
              <a:buClr>
                <a:srgbClr val="000000"/>
              </a:buClr>
              <a:buSzPct val="45000"/>
            </a:pPr>
            <a:endParaRPr lang="cs-CZ" sz="3200" b="0" strike="noStrike" spc="-1" dirty="0">
              <a:latin typeface="Arial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200" b="0" strike="noStrike" spc="-1" dirty="0">
                <a:solidFill>
                  <a:srgbClr val="000000"/>
                </a:solidFill>
                <a:latin typeface="Arial"/>
              </a:rPr>
              <a:t>Ve městech lze udat název ulice, </a:t>
            </a:r>
            <a:r>
              <a:rPr lang="cs-CZ" sz="2200" b="0" strike="noStrike" spc="-1" dirty="0">
                <a:solidFill>
                  <a:srgbClr val="000000"/>
                </a:solidFill>
                <a:highlight>
                  <a:srgbClr val="FF0000"/>
                </a:highlight>
                <a:latin typeface="Arial"/>
              </a:rPr>
              <a:t>číslo popisné, číslo lampy</a:t>
            </a:r>
            <a:r>
              <a:rPr lang="cs-CZ" sz="2200" b="0" strike="noStrike" spc="-1" dirty="0">
                <a:solidFill>
                  <a:srgbClr val="000000"/>
                </a:solidFill>
                <a:latin typeface="Arial"/>
              </a:rPr>
              <a:t>, v přírodě pak třeba </a:t>
            </a:r>
            <a:r>
              <a:rPr lang="cs-CZ" sz="2200" b="0" strike="noStrike" spc="-1" dirty="0">
                <a:solidFill>
                  <a:srgbClr val="000000"/>
                </a:solidFill>
                <a:highlight>
                  <a:srgbClr val="FF0000"/>
                </a:highlight>
                <a:latin typeface="Arial"/>
              </a:rPr>
              <a:t>číslo sloupu elektrického </a:t>
            </a:r>
            <a:r>
              <a:rPr lang="cs-CZ" sz="2200" b="0" strike="noStrike" spc="-1" dirty="0" err="1">
                <a:solidFill>
                  <a:srgbClr val="000000"/>
                </a:solidFill>
                <a:highlight>
                  <a:srgbClr val="FF0000"/>
                </a:highlight>
                <a:latin typeface="Arial"/>
              </a:rPr>
              <a:t>vedení,název</a:t>
            </a:r>
            <a:r>
              <a:rPr lang="cs-CZ" sz="2200" b="0" strike="noStrike" spc="-1" dirty="0">
                <a:solidFill>
                  <a:srgbClr val="000000"/>
                </a:solidFill>
                <a:highlight>
                  <a:srgbClr val="FF0000"/>
                </a:highlight>
                <a:latin typeface="Arial"/>
              </a:rPr>
              <a:t> a číslo trafostanic </a:t>
            </a:r>
            <a:r>
              <a:rPr lang="cs-CZ" sz="2200" b="0" strike="noStrike" spc="-1" dirty="0">
                <a:solidFill>
                  <a:srgbClr val="000000"/>
                </a:solidFill>
                <a:latin typeface="Arial"/>
              </a:rPr>
              <a:t>na dálnici </a:t>
            </a:r>
            <a:r>
              <a:rPr lang="cs-CZ" sz="2200" b="0" strike="noStrike" spc="-1" dirty="0">
                <a:solidFill>
                  <a:srgbClr val="000000"/>
                </a:solidFill>
                <a:highlight>
                  <a:srgbClr val="FF0000"/>
                </a:highlight>
                <a:latin typeface="Arial"/>
              </a:rPr>
              <a:t>číslo označníku</a:t>
            </a:r>
            <a:r>
              <a:rPr lang="cs-CZ" sz="2200" b="0" strike="noStrike" spc="-1" dirty="0">
                <a:solidFill>
                  <a:srgbClr val="000000"/>
                </a:solidFill>
                <a:latin typeface="Arial"/>
              </a:rPr>
              <a:t> a směr. Dobře pomůže taky najít nějakou stavbu poblíž </a:t>
            </a:r>
            <a:r>
              <a:rPr lang="cs-CZ" sz="2200" b="0" strike="noStrike" spc="-1" dirty="0">
                <a:solidFill>
                  <a:srgbClr val="000000"/>
                </a:solidFill>
                <a:highlight>
                  <a:srgbClr val="FF0000"/>
                </a:highlight>
                <a:latin typeface="Arial"/>
              </a:rPr>
              <a:t>(kostel, škola, potok, rybník).</a:t>
            </a:r>
            <a:endParaRPr lang="cs-CZ" sz="2200" b="0" strike="noStrike" spc="-1" dirty="0">
              <a:latin typeface="Arial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200" b="0" strike="noStrike" spc="-1" dirty="0">
                <a:latin typeface="Arial"/>
              </a:rPr>
              <a:t>Tvým úkolem je najít vyznačené body na mapě označené červenou tečkou. Na těchto bodech se může nacházet jeden z výše uvedených zvýrazněných příkladů. Vyfoť si jejich čísla a názvy. Fotky pak zašleš na komunikační kanály.</a:t>
            </a: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200" b="0" strike="noStrike" spc="-1" dirty="0">
                <a:latin typeface="Arial"/>
              </a:rPr>
              <a:t> Hodnotit se bude rychlost a správnost tvých odpovědí</a:t>
            </a:r>
            <a:r>
              <a:rPr lang="cs-CZ" sz="2200" b="0" strike="noStrike" spc="-1" dirty="0" smtClean="0">
                <a:latin typeface="Arial"/>
              </a:rPr>
              <a:t>.</a:t>
            </a: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200" spc="-1" dirty="0" smtClean="0">
                <a:latin typeface="Arial"/>
              </a:rPr>
              <a:t>Aby to bylo zajímavější, tak mapa s vyznačenými body bude uveřejněna v </a:t>
            </a:r>
            <a:r>
              <a:rPr lang="cs-CZ" sz="2200" spc="-1" dirty="0"/>
              <a:t>průběhu </a:t>
            </a:r>
            <a:r>
              <a:rPr lang="cs-CZ" sz="2200" spc="-1" dirty="0" smtClean="0"/>
              <a:t>soboty 27.2.2021 </a:t>
            </a:r>
            <a:r>
              <a:rPr lang="cs-CZ" sz="2200" spc="-1" dirty="0" smtClean="0">
                <a:latin typeface="Arial"/>
              </a:rPr>
              <a:t>na stránkách, kde jsou zveřejněny </a:t>
            </a:r>
            <a:r>
              <a:rPr lang="cs-CZ" sz="2200" spc="-1" smtClean="0">
                <a:latin typeface="Arial"/>
              </a:rPr>
              <a:t>úkoly, takže </a:t>
            </a:r>
            <a:r>
              <a:rPr lang="cs-CZ" sz="2200" spc="-1" dirty="0" smtClean="0">
                <a:latin typeface="Arial"/>
              </a:rPr>
              <a:t>nezapomeňte to sledovat :D</a:t>
            </a:r>
            <a:endParaRPr lang="cs-CZ" sz="22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MH úko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MH úkol</Template>
  <TotalTime>29</TotalTime>
  <Words>376</Words>
  <Application>Microsoft Office PowerPoint</Application>
  <PresentationFormat>Vlastní</PresentationFormat>
  <Paragraphs>25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MH úkol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Kvetak</dc:creator>
  <cp:lastModifiedBy>Kvetak</cp:lastModifiedBy>
  <cp:revision>2</cp:revision>
  <dcterms:created xsi:type="dcterms:W3CDTF">2021-02-26T15:50:50Z</dcterms:created>
  <dcterms:modified xsi:type="dcterms:W3CDTF">2021-02-26T16:20:12Z</dcterms:modified>
  <dc:language>cs-CZ</dc:language>
</cp:coreProperties>
</file>